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57" r:id="rId4"/>
    <p:sldId id="278" r:id="rId5"/>
    <p:sldId id="260" r:id="rId6"/>
    <p:sldId id="258" r:id="rId7"/>
    <p:sldId id="279" r:id="rId8"/>
    <p:sldId id="261" r:id="rId9"/>
    <p:sldId id="267" r:id="rId10"/>
    <p:sldId id="268" r:id="rId11"/>
    <p:sldId id="269" r:id="rId12"/>
    <p:sldId id="270" r:id="rId13"/>
    <p:sldId id="271" r:id="rId14"/>
    <p:sldId id="275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>
    <p:restoredLeft sz="91259" autoAdjust="0"/>
    <p:restoredTop sz="99288" autoAdjust="0"/>
  </p:normalViewPr>
  <p:slideViewPr>
    <p:cSldViewPr snapToGrid="0">
      <p:cViewPr>
        <p:scale>
          <a:sx n="60" d="100"/>
          <a:sy n="60" d="100"/>
        </p:scale>
        <p:origin x="-171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4FA3-F406-44D8-B4F6-C17109287EC0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AE401-CA3D-4CED-951E-BBEF11A60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E401-CA3D-4CED-951E-BBEF11A60B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E401-CA3D-4CED-951E-BBEF11A60B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2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E401-CA3D-4CED-951E-BBEF11A60B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E401-CA3D-4CED-951E-BBEF11A60B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E401-CA3D-4CED-951E-BBEF11A60B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E401-CA3D-4CED-951E-BBEF11A60B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ar-IQ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AE401-CA3D-4CED-951E-BBEF11A60B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2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0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9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7ACB-1995-41EB-80A2-A9DF4E32F21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FD8B-B517-42C2-8606-D75104A8B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79031" y="858458"/>
            <a:ext cx="9144000" cy="92537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+mn-lt"/>
              </a:rPr>
              <a:t>University of </a:t>
            </a:r>
            <a:r>
              <a:rPr lang="en-US" sz="2400" dirty="0" err="1" smtClean="0">
                <a:latin typeface="+mn-lt"/>
              </a:rPr>
              <a:t>Basrah</a:t>
            </a:r>
            <a:r>
              <a:rPr lang="en-US" sz="2400" dirty="0" smtClean="0">
                <a:latin typeface="+mn-lt"/>
              </a:rPr>
              <a:t>	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College of Nursing</a:t>
            </a:r>
            <a:endParaRPr lang="en-US" sz="2400" dirty="0">
              <a:latin typeface="+mn-lt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66671" y="1973179"/>
            <a:ext cx="11191740" cy="4479136"/>
          </a:xfrm>
        </p:spPr>
        <p:txBody>
          <a:bodyPr/>
          <a:lstStyle/>
          <a:p>
            <a:r>
              <a:rPr lang="en-US" sz="4000" b="1" dirty="0" smtClean="0"/>
              <a:t>Management &amp;Leadership in Nursing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+mj-lt"/>
                <a:cs typeface="Andalus" panose="02020603050405020304" pitchFamily="18" charset="-78"/>
              </a:rPr>
              <a:t>Leadership</a:t>
            </a:r>
            <a:r>
              <a:rPr lang="en-US" sz="6000" b="1" dirty="0" smtClean="0">
                <a:latin typeface="+mj-lt"/>
              </a:rPr>
              <a:t> </a:t>
            </a:r>
          </a:p>
          <a:p>
            <a:endParaRPr lang="en-US" sz="6000" b="1" dirty="0" smtClean="0"/>
          </a:p>
          <a:p>
            <a:pPr algn="l"/>
            <a:r>
              <a:rPr lang="en-US" sz="2800" b="1" dirty="0" smtClean="0"/>
              <a:t>Lecture three </a:t>
            </a:r>
          </a:p>
          <a:p>
            <a:pPr algn="l"/>
            <a:r>
              <a:rPr lang="en-US" sz="2800" b="1" dirty="0" smtClean="0"/>
              <a:t>Prepared </a:t>
            </a:r>
            <a:r>
              <a:rPr lang="en-US" sz="2800" b="1" dirty="0"/>
              <a:t>by:- assist lect. Hazim naeem </a:t>
            </a:r>
            <a:r>
              <a:rPr lang="en-US" sz="2800" b="1" dirty="0" err="1" smtClean="0"/>
              <a:t>waheeb</a:t>
            </a:r>
            <a:endParaRPr lang="en-US" sz="2800" b="1" dirty="0" smtClean="0"/>
          </a:p>
          <a:p>
            <a:pPr algn="l"/>
            <a:r>
              <a:rPr lang="en-US" sz="2800" b="1" dirty="0" smtClean="0"/>
              <a:t>05/02/2025</a:t>
            </a:r>
            <a:endParaRPr lang="en-US" sz="28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63" y="460889"/>
            <a:ext cx="2060627" cy="132294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7" y="3940935"/>
            <a:ext cx="3040488" cy="24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5138" y="365125"/>
            <a:ext cx="10978662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Factors that used to adopt the Leadership </a:t>
            </a:r>
            <a:r>
              <a:rPr lang="en-US" b="1" dirty="0" smtClean="0"/>
              <a:t>Style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9677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1. The nature of the work ( </a:t>
            </a:r>
            <a:r>
              <a:rPr lang="en-US" dirty="0" err="1" smtClean="0"/>
              <a:t>lCU</a:t>
            </a:r>
            <a:r>
              <a:rPr lang="en-US" dirty="0" smtClean="0"/>
              <a:t>, regular unit).</a:t>
            </a:r>
          </a:p>
          <a:p>
            <a:pPr marL="0" indent="0" algn="l">
              <a:buNone/>
            </a:pPr>
            <a:r>
              <a:rPr lang="en-US" dirty="0" smtClean="0"/>
              <a:t>2. The characteristics of nursing staff (knowledge, competencies, attitudes, expectations, etc.).</a:t>
            </a:r>
          </a:p>
          <a:p>
            <a:pPr marL="0" indent="0" algn="l">
              <a:buNone/>
            </a:pPr>
            <a:r>
              <a:rPr lang="en-US" dirty="0" smtClean="0"/>
              <a:t>3. The time available.</a:t>
            </a:r>
          </a:p>
          <a:p>
            <a:pPr marL="0" indent="0" algn="l">
              <a:buNone/>
            </a:pPr>
            <a:r>
              <a:rPr lang="en-US" dirty="0" smtClean="0"/>
              <a:t>4. The importance of the results (output - enhanced quality care).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The qualities of Leader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A: Managerial abilities:</a:t>
            </a:r>
          </a:p>
          <a:p>
            <a:pPr marL="0" indent="0" algn="l">
              <a:buNone/>
            </a:pPr>
            <a:r>
              <a:rPr lang="en-US" dirty="0" smtClean="0"/>
              <a:t>B: Interpersonal Relationship</a:t>
            </a:r>
          </a:p>
          <a:p>
            <a:pPr marL="0" indent="0" algn="l">
              <a:buNone/>
            </a:pPr>
            <a:r>
              <a:rPr lang="en-US" dirty="0" smtClean="0"/>
              <a:t>C: Temperament (Nature or Disposition or character)</a:t>
            </a:r>
          </a:p>
          <a:p>
            <a:pPr marL="0" indent="0" algn="l">
              <a:buNone/>
            </a:pPr>
            <a:r>
              <a:rPr lang="en-US" dirty="0" smtClean="0"/>
              <a:t>D: Credibility and Forward thinking</a:t>
            </a:r>
          </a:p>
          <a:p>
            <a:pPr marL="0" indent="0" algn="l">
              <a:buNone/>
            </a:pPr>
            <a:r>
              <a:rPr lang="en-US" dirty="0" smtClean="0"/>
              <a:t>E: Professionalism</a:t>
            </a:r>
          </a:p>
          <a:p>
            <a:pPr marL="0" indent="0" algn="l">
              <a:buNone/>
            </a:pPr>
            <a:r>
              <a:rPr lang="en-US" dirty="0" smtClean="0"/>
              <a:t>F: Advocate</a:t>
            </a:r>
          </a:p>
        </p:txBody>
      </p:sp>
    </p:spTree>
    <p:extLst>
      <p:ext uri="{BB962C8B-B14F-4D97-AF65-F5344CB8AC3E}">
        <p14:creationId xmlns:p14="http://schemas.microsoft.com/office/powerpoint/2010/main" val="14520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65095" y="196683"/>
            <a:ext cx="4884821" cy="62146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Manager and Leader</a:t>
            </a:r>
            <a:endParaRPr lang="en-US" sz="4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646251"/>
              </p:ext>
            </p:extLst>
          </p:nvPr>
        </p:nvGraphicFramePr>
        <p:xfrm>
          <a:off x="692067" y="973305"/>
          <a:ext cx="10617616" cy="533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808">
                  <a:extLst>
                    <a:ext uri="{9D8B030D-6E8A-4147-A177-3AD203B41FA5}">
                      <a16:colId xmlns="" xmlns:a16="http://schemas.microsoft.com/office/drawing/2014/main" val="1062315655"/>
                    </a:ext>
                  </a:extLst>
                </a:gridCol>
                <a:gridCol w="5308808">
                  <a:extLst>
                    <a:ext uri="{9D8B030D-6E8A-4147-A177-3AD203B41FA5}">
                      <a16:colId xmlns="" xmlns:a16="http://schemas.microsoft.com/office/drawing/2014/main" val="1288689309"/>
                    </a:ext>
                  </a:extLst>
                </a:gridCol>
              </a:tblGrid>
              <a:tr h="888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Managers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Leaders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344003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Administrators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Innovators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2101989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Relies on control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Inspires trust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7356708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Short term plans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Long term plans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8399705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Eye on bottom line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Eye on the horizon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9581315"/>
                  </a:ext>
                </a:extLst>
              </a:tr>
              <a:tr h="8886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Does things right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Does the right thing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003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7" y="365124"/>
            <a:ext cx="10400763" cy="6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REFERENCES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Koontz H &amp;</a:t>
            </a:r>
            <a:r>
              <a:rPr lang="en-US" sz="2400" dirty="0" err="1"/>
              <a:t>Weihrich</a:t>
            </a:r>
            <a:r>
              <a:rPr lang="en-US" sz="2400" dirty="0"/>
              <a:t> H . Essentials of management an international </a:t>
            </a:r>
          </a:p>
          <a:p>
            <a:pPr marL="0" indent="0" algn="l">
              <a:buNone/>
            </a:pPr>
            <a:r>
              <a:rPr lang="en-US" sz="2400" dirty="0"/>
              <a:t>perspective. (</a:t>
            </a:r>
            <a:r>
              <a:rPr lang="en-US" sz="2400" dirty="0" err="1"/>
              <a:t>Istedn</a:t>
            </a:r>
            <a:r>
              <a:rPr lang="en-US" sz="2400" dirty="0"/>
              <a:t>). New Delhi: Tata McGraw Hill publishers; 2007.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Koontz </a:t>
            </a:r>
            <a:r>
              <a:rPr lang="en-US" sz="2400" dirty="0"/>
              <a:t>H &amp;</a:t>
            </a:r>
            <a:r>
              <a:rPr lang="en-US" sz="2400" dirty="0" err="1"/>
              <a:t>Weihrich</a:t>
            </a:r>
            <a:r>
              <a:rPr lang="en-US" sz="2400" dirty="0"/>
              <a:t> H. Management a global perspective. 1st </a:t>
            </a:r>
            <a:r>
              <a:rPr lang="en-US" sz="2400" dirty="0" err="1"/>
              <a:t>edn</a:t>
            </a:r>
            <a:r>
              <a:rPr lang="en-US" sz="2400" dirty="0"/>
              <a:t>. New </a:t>
            </a:r>
            <a:r>
              <a:rPr lang="en-US" sz="2400" dirty="0" smtClean="0"/>
              <a:t>Delhi</a:t>
            </a:r>
            <a:r>
              <a:rPr lang="en-US" sz="2400" dirty="0"/>
              <a:t>: Tata Mc. </a:t>
            </a:r>
            <a:r>
              <a:rPr lang="en-US" sz="2400" dirty="0" err="1"/>
              <a:t>Graw</a:t>
            </a:r>
            <a:r>
              <a:rPr lang="en-US" sz="2400" dirty="0"/>
              <a:t> Hill publishers;2001.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Anthony </a:t>
            </a:r>
            <a:r>
              <a:rPr lang="en-US" sz="2400" dirty="0"/>
              <a:t>M K, Theresa S, JoAnn Glick, Martha Duffy and Fran </a:t>
            </a:r>
            <a:r>
              <a:rPr lang="en-US" sz="2400" dirty="0" err="1"/>
              <a:t>Paschall</a:t>
            </a:r>
            <a:r>
              <a:rPr lang="en-US" sz="2400" dirty="0"/>
              <a:t>. </a:t>
            </a:r>
            <a:r>
              <a:rPr lang="en-US" sz="2400" dirty="0" smtClean="0"/>
              <a:t>Leadership </a:t>
            </a:r>
            <a:r>
              <a:rPr lang="en-US" sz="2400" dirty="0"/>
              <a:t>and nurse retention, the pivotal role of nurse managers. JONA. Vol 35, </a:t>
            </a:r>
            <a:r>
              <a:rPr lang="en-US" sz="2400" dirty="0" smtClean="0"/>
              <a:t>Mar </a:t>
            </a:r>
            <a:r>
              <a:rPr lang="en-US" sz="2400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1651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Home work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5920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define leadership and leader?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different between leader and manager?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Factors </a:t>
            </a:r>
            <a:r>
              <a:rPr lang="en-US" dirty="0"/>
              <a:t>that used to adopt the Leadership </a:t>
            </a:r>
            <a:r>
              <a:rPr lang="en-US" dirty="0" smtClean="0"/>
              <a:t>Style?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How many leadership theories?</a:t>
            </a:r>
          </a:p>
        </p:txBody>
      </p:sp>
    </p:spTree>
    <p:extLst>
      <p:ext uri="{BB962C8B-B14F-4D97-AF65-F5344CB8AC3E}">
        <p14:creationId xmlns:p14="http://schemas.microsoft.com/office/powerpoint/2010/main" val="25711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72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Outlines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86842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3. </a:t>
            </a:r>
            <a:r>
              <a:rPr lang="en-US" dirty="0"/>
              <a:t>Leadership :</a:t>
            </a:r>
          </a:p>
          <a:p>
            <a:pPr marL="0" indent="0" algn="l" rtl="0">
              <a:buNone/>
            </a:pPr>
            <a:r>
              <a:rPr lang="en-US" dirty="0" smtClean="0"/>
              <a:t>       </a:t>
            </a:r>
            <a:r>
              <a:rPr lang="en-US" dirty="0"/>
              <a:t>3.1-Definition of leadership and </a:t>
            </a:r>
            <a:r>
              <a:rPr lang="en-US" dirty="0" smtClean="0"/>
              <a:t>leader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      </a:t>
            </a:r>
            <a:r>
              <a:rPr lang="en-US" dirty="0"/>
              <a:t>3.2- Characteristics of leader</a:t>
            </a:r>
          </a:p>
          <a:p>
            <a:pPr marL="0" indent="0" algn="l" rtl="0">
              <a:buNone/>
            </a:pPr>
            <a:r>
              <a:rPr lang="en-US" dirty="0" smtClean="0"/>
              <a:t>       </a:t>
            </a:r>
            <a:r>
              <a:rPr lang="en-US" dirty="0"/>
              <a:t>3.3- Leaders </a:t>
            </a:r>
            <a:r>
              <a:rPr lang="en-US" dirty="0" smtClean="0"/>
              <a:t>roles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      </a:t>
            </a:r>
            <a:r>
              <a:rPr lang="en-US" dirty="0"/>
              <a:t>3.4-Leadership theories </a:t>
            </a:r>
          </a:p>
          <a:p>
            <a:pPr marL="0" indent="0" algn="l" rtl="0">
              <a:buNone/>
            </a:pPr>
            <a:r>
              <a:rPr lang="en-US" dirty="0" smtClean="0"/>
              <a:t>       </a:t>
            </a:r>
            <a:r>
              <a:rPr lang="en-US" dirty="0"/>
              <a:t>3.5-Leadership styles in nursing </a:t>
            </a:r>
          </a:p>
          <a:p>
            <a:pPr marL="0" indent="0" algn="l" rtl="0">
              <a:buNone/>
            </a:pPr>
            <a:r>
              <a:rPr lang="en-US" dirty="0" smtClean="0"/>
              <a:t>       3.6-</a:t>
            </a:r>
            <a:r>
              <a:rPr lang="en-US" dirty="0"/>
              <a:t>Factors that used to adopt the Leadership Style</a:t>
            </a:r>
          </a:p>
        </p:txBody>
      </p:sp>
    </p:spTree>
    <p:extLst>
      <p:ext uri="{BB962C8B-B14F-4D97-AF65-F5344CB8AC3E}">
        <p14:creationId xmlns:p14="http://schemas.microsoft.com/office/powerpoint/2010/main" val="21930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Leadership</a:t>
            </a:r>
            <a:endParaRPr lang="en-US" sz="66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leadership</a:t>
            </a:r>
            <a:r>
              <a:rPr lang="en-US" dirty="0" smtClean="0"/>
              <a:t> is the art of motivating a group of people to act towards achieving a common goal.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leader</a:t>
            </a:r>
            <a:r>
              <a:rPr lang="en-US" dirty="0" smtClean="0"/>
              <a:t> is "a person who influences a group of people towards the achievement of a goal". </a:t>
            </a:r>
          </a:p>
          <a:p>
            <a:pPr marL="0" indent="0" algn="l">
              <a:buNone/>
            </a:pPr>
            <a:r>
              <a:rPr lang="en-US" dirty="0" smtClean="0"/>
              <a:t>A leader must be able to make people willingly want to accomplish something. The leader's job is to get work done by other people.</a:t>
            </a:r>
          </a:p>
          <a:p>
            <a:pPr marL="0" indent="0" algn="l">
              <a:buNone/>
            </a:pPr>
            <a:r>
              <a:rPr lang="en-US" b="1" dirty="0" smtClean="0"/>
              <a:t>Effective leadership </a:t>
            </a:r>
            <a:r>
              <a:rPr lang="en-US" dirty="0" smtClean="0"/>
              <a:t>means effective and productive group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2607" y="299545"/>
            <a:ext cx="10991193" cy="587741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800" b="1" dirty="0">
                <a:solidFill>
                  <a:srgbClr val="FF0000"/>
                </a:solidFill>
              </a:rPr>
              <a:t>Characteristics of leader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Leader characteristics will determine behavior e.g.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1- </a:t>
            </a:r>
            <a:r>
              <a:rPr lang="en-US" dirty="0"/>
              <a:t>Action-oriented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2- </a:t>
            </a:r>
            <a:r>
              <a:rPr lang="en-US" dirty="0"/>
              <a:t>Caring, , Cooperative ,Courageous , Creative, communication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3- </a:t>
            </a:r>
            <a:r>
              <a:rPr lang="en-US" dirty="0"/>
              <a:t>Decisive, Dependable, Determined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4-Self-aware</a:t>
            </a:r>
            <a:r>
              <a:rPr lang="en-US" dirty="0"/>
              <a:t>, Self-controlled, Self-directed, Self-confident, Self-regulating, Sociable, Supportive</a:t>
            </a:r>
          </a:p>
        </p:txBody>
      </p:sp>
    </p:spTree>
    <p:extLst>
      <p:ext uri="{BB962C8B-B14F-4D97-AF65-F5344CB8AC3E}">
        <p14:creationId xmlns:p14="http://schemas.microsoft.com/office/powerpoint/2010/main" val="50503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4800" dirty="0">
                <a:solidFill>
                  <a:srgbClr val="FF0000"/>
                </a:solidFill>
              </a:rPr>
              <a:t>LEADERSHIP ROLES</a:t>
            </a:r>
          </a:p>
          <a:p>
            <a:pPr algn="l" rtl="0"/>
            <a:r>
              <a:rPr lang="en-US" sz="4800" dirty="0" smtClean="0"/>
              <a:t> </a:t>
            </a:r>
            <a:r>
              <a:rPr lang="en-US" sz="4800" dirty="0"/>
              <a:t>Guiding</a:t>
            </a:r>
          </a:p>
          <a:p>
            <a:pPr algn="l" rtl="0"/>
            <a:r>
              <a:rPr lang="en-US" sz="4800" dirty="0" smtClean="0"/>
              <a:t>Directing</a:t>
            </a:r>
            <a:endParaRPr lang="en-US" sz="4800" dirty="0"/>
          </a:p>
          <a:p>
            <a:pPr algn="l" rtl="0"/>
            <a:r>
              <a:rPr lang="en-US" sz="4800" dirty="0" smtClean="0"/>
              <a:t>Teaching</a:t>
            </a:r>
            <a:endParaRPr lang="en-US" sz="4800" dirty="0"/>
          </a:p>
          <a:p>
            <a:pPr algn="l" rtl="0"/>
            <a:r>
              <a:rPr lang="en-US" sz="4800" dirty="0" smtClean="0"/>
              <a:t>Motivating </a:t>
            </a:r>
            <a:r>
              <a:rPr lang="en-US" sz="4800" dirty="0"/>
              <a:t>for goal setting</a:t>
            </a:r>
          </a:p>
          <a:p>
            <a:pPr algn="l" rtl="0"/>
            <a:r>
              <a:rPr lang="en-US" sz="4800" dirty="0" smtClean="0"/>
              <a:t>Motivating </a:t>
            </a:r>
            <a:r>
              <a:rPr lang="en-US" sz="4800" dirty="0"/>
              <a:t>for </a:t>
            </a:r>
            <a:r>
              <a:rPr lang="en-US" sz="4800" dirty="0" smtClean="0"/>
              <a:t>achievement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61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399" y="192506"/>
            <a:ext cx="11758863" cy="6424862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5400" dirty="0">
                <a:solidFill>
                  <a:srgbClr val="FF0000"/>
                </a:solidFill>
              </a:rPr>
              <a:t>Leadership Theories</a:t>
            </a:r>
          </a:p>
          <a:p>
            <a:pPr marL="514350" indent="-514350" algn="l" rtl="0">
              <a:buAutoNum type="arabicPeriod"/>
            </a:pPr>
            <a:r>
              <a:rPr lang="en-US" sz="3200" dirty="0" smtClean="0"/>
              <a:t> </a:t>
            </a:r>
            <a:r>
              <a:rPr lang="en-US" sz="3200" b="1" dirty="0"/>
              <a:t>Great Man Theory: </a:t>
            </a:r>
            <a:r>
              <a:rPr lang="en-US" sz="3200" dirty="0"/>
              <a:t>This theory claims that leaders are born, not made, suggesting that leadership cannot be developed.</a:t>
            </a:r>
          </a:p>
          <a:p>
            <a:pPr marL="514350" indent="-514350" algn="l" rtl="0">
              <a:buAutoNum type="arabicPeriod"/>
            </a:pPr>
            <a:r>
              <a:rPr lang="en-US" sz="3200" b="1" dirty="0" smtClean="0"/>
              <a:t>Charismatic </a:t>
            </a:r>
            <a:r>
              <a:rPr lang="en-US" sz="3200" b="1" dirty="0"/>
              <a:t>Theory: </a:t>
            </a:r>
            <a:r>
              <a:rPr lang="en-US" sz="3200" dirty="0"/>
              <a:t>Leaders are likely to set an example by their behavior, communicate nicely to followers and provides motives  </a:t>
            </a:r>
            <a:r>
              <a:rPr lang="en-US" sz="3200" dirty="0" smtClean="0"/>
              <a:t> AND mission</a:t>
            </a:r>
            <a:r>
              <a:rPr lang="en-US" sz="3200" dirty="0"/>
              <a:t>.</a:t>
            </a:r>
          </a:p>
          <a:p>
            <a:pPr marL="514350" indent="-514350" algn="l" rtl="0">
              <a:buAutoNum type="arabicPeriod"/>
            </a:pPr>
            <a:r>
              <a:rPr lang="en-US" sz="3200" b="1" dirty="0" smtClean="0"/>
              <a:t>Trait </a:t>
            </a:r>
            <a:r>
              <a:rPr lang="en-US" sz="3200" b="1" dirty="0"/>
              <a:t>Theory: </a:t>
            </a:r>
            <a:r>
              <a:rPr lang="en-US" sz="3200" dirty="0"/>
              <a:t>Early work in this area asserted that traits are inherited, but later work suggested that traits can be acquired through learning and experience.</a:t>
            </a:r>
          </a:p>
          <a:p>
            <a:pPr marL="514350" indent="-514350" algn="l" rtl="0">
              <a:buFont typeface="Arial" panose="020B0604020202020204" pitchFamily="34" charset="0"/>
              <a:buAutoNum type="arabicPeriod"/>
            </a:pPr>
            <a:r>
              <a:rPr lang="en-US" sz="3200" b="1" dirty="0"/>
              <a:t>Situational Theory:</a:t>
            </a:r>
            <a:r>
              <a:rPr lang="en-US" sz="3200" dirty="0"/>
              <a:t> </a:t>
            </a:r>
            <a:r>
              <a:rPr lang="en-US" sz="3200" dirty="0" smtClean="0"/>
              <a:t>Leaders </a:t>
            </a:r>
            <a:r>
              <a:rPr lang="en-US" sz="3200" dirty="0" smtClean="0"/>
              <a:t>are </a:t>
            </a:r>
            <a:r>
              <a:rPr lang="en-US" sz="3200" dirty="0"/>
              <a:t>likely to set an example by their behavior, communicate nicely to followers and provides motives for the group's mission.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032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" y="312820"/>
            <a:ext cx="12192001" cy="630454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dirty="0"/>
              <a:t>5. Contingency </a:t>
            </a:r>
            <a:r>
              <a:rPr lang="en-US" sz="3600" b="1" dirty="0" smtClean="0"/>
              <a:t>Theory:</a:t>
            </a:r>
            <a:endParaRPr lang="en-US" sz="3600" b="1" dirty="0"/>
          </a:p>
          <a:p>
            <a:pPr marL="0" indent="0" algn="l" rtl="0">
              <a:buNone/>
            </a:pPr>
            <a:r>
              <a:rPr lang="en-US" sz="3600" dirty="0"/>
              <a:t>The role of the leader: organizing leader-member relationships, </a:t>
            </a:r>
            <a:r>
              <a:rPr lang="en-US" sz="3600" dirty="0" smtClean="0"/>
              <a:t>position </a:t>
            </a:r>
            <a:r>
              <a:rPr lang="en-US" sz="3600" dirty="0"/>
              <a:t>power, and task structuring</a:t>
            </a:r>
            <a:r>
              <a:rPr lang="en-US" sz="3600" dirty="0" smtClean="0"/>
              <a:t>.</a:t>
            </a:r>
          </a:p>
          <a:p>
            <a:pPr marL="0" indent="0" algn="l" rtl="0">
              <a:buNone/>
            </a:pPr>
            <a:r>
              <a:rPr lang="en-US" sz="3600" b="1" dirty="0"/>
              <a:t>6.Path-Goal Theory</a:t>
            </a:r>
          </a:p>
          <a:p>
            <a:pPr marL="0" indent="0" algn="l" rtl="0">
              <a:buNone/>
            </a:pPr>
            <a:r>
              <a:rPr lang="en-US" sz="3600" dirty="0"/>
              <a:t>Leader facilitates task completing and rewarding followers for completing their tasks.</a:t>
            </a:r>
          </a:p>
          <a:p>
            <a:pPr marL="0" indent="0" algn="l" rtl="0">
              <a:buNone/>
            </a:pPr>
            <a:r>
              <a:rPr lang="en-US" sz="3600" b="1" dirty="0" smtClean="0"/>
              <a:t>7.Transformational </a:t>
            </a:r>
            <a:r>
              <a:rPr lang="en-US" sz="3600" b="1" dirty="0"/>
              <a:t>leadership</a:t>
            </a:r>
          </a:p>
          <a:p>
            <a:pPr marL="0" indent="0" algn="l" rtl="0">
              <a:buNone/>
            </a:pPr>
            <a:r>
              <a:rPr lang="en-US" sz="3600" dirty="0"/>
              <a:t>Leaders motivate others through values, vision, and empowerment.</a:t>
            </a:r>
          </a:p>
          <a:p>
            <a:pPr marL="0" indent="0" algn="l" rtl="0">
              <a:buNone/>
            </a:pPr>
            <a:r>
              <a:rPr lang="en-US" sz="3600" b="1" dirty="0" smtClean="0"/>
              <a:t>8.Integrative </a:t>
            </a:r>
            <a:r>
              <a:rPr lang="en-US" sz="3600" b="1" dirty="0"/>
              <a:t>Leadership Model</a:t>
            </a:r>
          </a:p>
          <a:p>
            <a:pPr marL="0" indent="0" algn="l" rtl="0">
              <a:buNone/>
            </a:pPr>
            <a:r>
              <a:rPr lang="en-US" sz="3600" dirty="0"/>
              <a:t>An integration  of leadership theories seems appropriate</a:t>
            </a:r>
          </a:p>
          <a:p>
            <a:pPr algn="l" rtl="0"/>
            <a:endParaRPr lang="ar-IQ" sz="3600" dirty="0"/>
          </a:p>
          <a:p>
            <a:pPr marL="0" indent="0" algn="l" rtl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887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558" y="196684"/>
            <a:ext cx="10817392" cy="81397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Leadership 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styles in nursing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30968"/>
            <a:ext cx="12192000" cy="555859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I: </a:t>
            </a:r>
            <a:r>
              <a:rPr lang="en-US" sz="3200" b="1" dirty="0" smtClean="0">
                <a:solidFill>
                  <a:srgbClr val="FF0000"/>
                </a:solidFill>
              </a:rPr>
              <a:t>Autocratic </a:t>
            </a:r>
            <a:r>
              <a:rPr lang="en-US" sz="3200" b="1" dirty="0" smtClean="0">
                <a:solidFill>
                  <a:srgbClr val="FF0000"/>
                </a:solidFill>
              </a:rPr>
              <a:t>style of leadership :</a:t>
            </a:r>
            <a:r>
              <a:rPr lang="en-US" dirty="0"/>
              <a:t>The leader assumes complete control over the decisions and activities of the group. The authority for decision making is not delegated to persons in lower level positions.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II</a:t>
            </a:r>
            <a:r>
              <a:rPr lang="en-US" sz="3200" b="1" dirty="0">
                <a:solidFill>
                  <a:srgbClr val="FF0000"/>
                </a:solidFill>
              </a:rPr>
              <a:t>: Democratic style of </a:t>
            </a:r>
            <a:r>
              <a:rPr lang="en-US" sz="3200" b="1" dirty="0" smtClean="0">
                <a:solidFill>
                  <a:srgbClr val="FF0000"/>
                </a:solidFill>
              </a:rPr>
              <a:t>Leadership :</a:t>
            </a:r>
            <a:r>
              <a:rPr lang="en-US" sz="3200" dirty="0" smtClean="0"/>
              <a:t>This </a:t>
            </a:r>
            <a:r>
              <a:rPr lang="en-US" sz="3200" dirty="0"/>
              <a:t>style is characterized by </a:t>
            </a:r>
            <a:r>
              <a:rPr lang="en-US" sz="3200" dirty="0" smtClean="0"/>
              <a:t>a sense </a:t>
            </a:r>
            <a:r>
              <a:rPr lang="en-US" sz="3200" dirty="0"/>
              <a:t>of equality between leaders and followers.</a:t>
            </a:r>
          </a:p>
          <a:p>
            <a:pPr marL="0" indent="0" algn="l" rtl="0">
              <a:buNone/>
            </a:pPr>
            <a:r>
              <a:rPr lang="en-US" sz="3200" b="1" dirty="0">
                <a:solidFill>
                  <a:srgbClr val="FF0000"/>
                </a:solidFill>
              </a:rPr>
              <a:t>III: Laissez-faire style of leadership</a:t>
            </a:r>
            <a:r>
              <a:rPr lang="en-US" sz="3200" b="1" dirty="0" smtClean="0">
                <a:solidFill>
                  <a:srgbClr val="FF0000"/>
                </a:solidFill>
              </a:rPr>
              <a:t>:-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leader gives up all power to the group. This encourages independent activity by the group members. An outsider would not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able to identify the leader in such a group.</a:t>
            </a:r>
          </a:p>
          <a:p>
            <a:pPr marL="0" indent="0" algn="l" rtl="0">
              <a:buNone/>
            </a:pPr>
            <a:r>
              <a:rPr lang="en-US" sz="3200" dirty="0">
                <a:solidFill>
                  <a:srgbClr val="FF0000"/>
                </a:solidFill>
              </a:rPr>
              <a:t>IV: bureaucratic style</a:t>
            </a:r>
            <a:r>
              <a:rPr lang="en-US" sz="3200" dirty="0"/>
              <a:t>. In this style , the leader functions only on lines with rules and regulations. The leader is inflexible and does not like to take any risks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95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8494" y="204368"/>
            <a:ext cx="12003506" cy="99879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Comparison of Autocratic, Democratic, Laissez-Faire, and Bureaucratic Leadership Styles</a:t>
            </a:r>
            <a:endParaRPr lang="en-US" sz="3200" dirty="0">
              <a:latin typeface="+mn-lt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7" y="-30380"/>
            <a:ext cx="12234747" cy="6888380"/>
          </a:xfrm>
        </p:spPr>
      </p:pic>
    </p:spTree>
    <p:extLst>
      <p:ext uri="{BB962C8B-B14F-4D97-AF65-F5344CB8AC3E}">
        <p14:creationId xmlns:p14="http://schemas.microsoft.com/office/powerpoint/2010/main" val="39498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743</Words>
  <Application>Microsoft Office PowerPoint</Application>
  <PresentationFormat>مخصص</PresentationFormat>
  <Paragraphs>94</Paragraphs>
  <Slides>16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University of Basrah  College of Nursing</vt:lpstr>
      <vt:lpstr>Outlines </vt:lpstr>
      <vt:lpstr>Leadership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Leadership styles in nursing </vt:lpstr>
      <vt:lpstr>Comparison of Autocratic, Democratic, Laissez-Faire, and Bureaucratic Leadership Styles</vt:lpstr>
      <vt:lpstr>Factors that used to adopt the Leadership Style</vt:lpstr>
      <vt:lpstr>The qualities of Leader</vt:lpstr>
      <vt:lpstr>Manager and Leader</vt:lpstr>
      <vt:lpstr>عرض تقديمي في PowerPoint</vt:lpstr>
      <vt:lpstr>REFERENCES</vt:lpstr>
      <vt:lpstr>Home work 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  College of Nursing</dc:title>
  <dc:creator>Maher</dc:creator>
  <cp:lastModifiedBy>HAZEEM</cp:lastModifiedBy>
  <cp:revision>50</cp:revision>
  <dcterms:created xsi:type="dcterms:W3CDTF">2023-08-26T08:57:26Z</dcterms:created>
  <dcterms:modified xsi:type="dcterms:W3CDTF">2025-02-01T04:57:52Z</dcterms:modified>
</cp:coreProperties>
</file>